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4.jpg" ContentType="image/png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1" r:id="rId1"/>
  </p:sldMasterIdLst>
  <p:notesMasterIdLst>
    <p:notesMasterId r:id="rId67"/>
  </p:notesMasterIdLst>
  <p:handoutMasterIdLst>
    <p:handoutMasterId r:id="rId68"/>
  </p:handoutMasterIdLst>
  <p:sldIdLst>
    <p:sldId id="302" r:id="rId2"/>
    <p:sldId id="303" r:id="rId3"/>
    <p:sldId id="304" r:id="rId4"/>
    <p:sldId id="400" r:id="rId5"/>
    <p:sldId id="305" r:id="rId6"/>
    <p:sldId id="306" r:id="rId7"/>
    <p:sldId id="308" r:id="rId8"/>
    <p:sldId id="314" r:id="rId9"/>
    <p:sldId id="315" r:id="rId10"/>
    <p:sldId id="293" r:id="rId11"/>
    <p:sldId id="297" r:id="rId12"/>
    <p:sldId id="325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391" r:id="rId24"/>
    <p:sldId id="393" r:id="rId25"/>
    <p:sldId id="394" r:id="rId26"/>
    <p:sldId id="431" r:id="rId27"/>
    <p:sldId id="419" r:id="rId28"/>
    <p:sldId id="416" r:id="rId29"/>
    <p:sldId id="334" r:id="rId30"/>
    <p:sldId id="346" r:id="rId31"/>
    <p:sldId id="347" r:id="rId32"/>
    <p:sldId id="348" r:id="rId33"/>
    <p:sldId id="430" r:id="rId34"/>
    <p:sldId id="350" r:id="rId35"/>
    <p:sldId id="417" r:id="rId36"/>
    <p:sldId id="403" r:id="rId37"/>
    <p:sldId id="407" r:id="rId38"/>
    <p:sldId id="408" r:id="rId39"/>
    <p:sldId id="413" r:id="rId40"/>
    <p:sldId id="414" r:id="rId41"/>
    <p:sldId id="415" r:id="rId42"/>
    <p:sldId id="404" r:id="rId43"/>
    <p:sldId id="411" r:id="rId44"/>
    <p:sldId id="405" r:id="rId45"/>
    <p:sldId id="406" r:id="rId46"/>
    <p:sldId id="370" r:id="rId47"/>
    <p:sldId id="418" r:id="rId48"/>
    <p:sldId id="371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20" r:id="rId6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63777F-2E94-438D-821F-8332159A0208}">
          <p14:sldIdLst>
            <p14:sldId id="302"/>
            <p14:sldId id="303"/>
            <p14:sldId id="304"/>
            <p14:sldId id="400"/>
            <p14:sldId id="305"/>
            <p14:sldId id="306"/>
            <p14:sldId id="308"/>
            <p14:sldId id="314"/>
            <p14:sldId id="315"/>
            <p14:sldId id="293"/>
            <p14:sldId id="297"/>
            <p14:sldId id="325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391"/>
            <p14:sldId id="393"/>
            <p14:sldId id="394"/>
            <p14:sldId id="431"/>
            <p14:sldId id="419"/>
            <p14:sldId id="416"/>
            <p14:sldId id="334"/>
            <p14:sldId id="346"/>
            <p14:sldId id="347"/>
            <p14:sldId id="348"/>
            <p14:sldId id="430"/>
            <p14:sldId id="350"/>
            <p14:sldId id="417"/>
            <p14:sldId id="403"/>
            <p14:sldId id="407"/>
            <p14:sldId id="408"/>
            <p14:sldId id="413"/>
            <p14:sldId id="414"/>
            <p14:sldId id="415"/>
            <p14:sldId id="404"/>
            <p14:sldId id="411"/>
            <p14:sldId id="405"/>
            <p14:sldId id="406"/>
            <p14:sldId id="370"/>
            <p14:sldId id="418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56C0B"/>
    <a:srgbClr val="A0108F"/>
    <a:srgbClr val="BECC04"/>
    <a:srgbClr val="66FF66"/>
    <a:srgbClr val="B39C6D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6" autoAdjust="0"/>
    <p:restoredTop sz="94660"/>
  </p:normalViewPr>
  <p:slideViewPr>
    <p:cSldViewPr snapToGrid="0">
      <p:cViewPr varScale="1">
        <p:scale>
          <a:sx n="71" d="100"/>
          <a:sy n="71" d="100"/>
        </p:scale>
        <p:origin x="1506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8A115-6A82-485F-A3E7-9A53D7466D6A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0C047-5F00-455F-91FD-7F003BDE9D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81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5FAAF-9451-4078-8BE6-68A4FDAC2355}" type="datetimeFigureOut">
              <a:rPr lang="en-US" smtClean="0"/>
              <a:t>10/6/2018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AC0FA-417B-4294-B976-42ACF70CE9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0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8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9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28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10/9/2018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2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10/9/2018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3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10/9/2018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748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4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AC0FA-417B-4294-B976-42ACF70CE9F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93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10/9/2018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9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2940A-0182-44BA-8B76-E05D1FAD65B0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5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1BC7-7456-4D00-BD94-AA7678FA8885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64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482F8-25E4-4A99-A94F-506E934BA3A6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6780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E60A4-30A5-4CDF-8B59-28B0935CC47D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93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C901D-A4AB-48D0-89E4-E3EBF44EC02D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2742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7F209-6A4D-4EAD-9D0F-D3DA0B4F9322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50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3012C-66DB-4871-8668-D130AA761B84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12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B2753-C39F-41E3-A138-8B1BE198EC19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9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4352B-0983-4433-B66F-A09267CAAC73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8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F03DC-E97C-4E0F-B5A3-D9F228C67EA0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4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56F83-F9F6-4D6A-A4D7-A5DC482206BF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041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3A088-DA74-4D65-8E76-D31FA996FA01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393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A414F-4EA5-4D25-85AA-CAC18EBC9A2B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59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0BD9D-6776-45A1-85D6-FC406D7D33F9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4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EE59F-C027-4612-AFD0-9E4E7AB007F6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860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3E0F9-1E95-4DD3-B401-7F94AC99B309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82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3F6C7-45EA-4C99-9D35-7A6D6C3AEB82}" type="datetime1">
              <a:rPr lang="en-US" smtClean="0"/>
              <a:t>10/6/2018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5A6775C-0514-4972-B384-1F5F7CCA9E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7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49250" y="2485623"/>
            <a:ext cx="663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Welcome to my presentation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00624"/>
            <a:ext cx="9144000" cy="68801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 Program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419" y="1133341"/>
            <a:ext cx="7031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SDK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Project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Application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Android Studio SDK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419" y="1133341"/>
            <a:ext cx="7664512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is the official integrated development environment for Google’s Android operating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05" y="2506578"/>
            <a:ext cx="5109883" cy="3692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4051" y="6211669"/>
            <a:ext cx="549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Figure . Android Studio Software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9810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7545" y="1152908"/>
            <a:ext cx="70318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Tree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2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44911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Tree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13500"/>
            <a:ext cx="914399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Project Tree of Robotic Arm 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19" b="19498"/>
          <a:stretch/>
        </p:blipFill>
        <p:spPr>
          <a:xfrm>
            <a:off x="2249051" y="1152908"/>
            <a:ext cx="4347532" cy="50605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/>
          <p:cNvCxnSpPr>
            <a:stCxn id="8" idx="1"/>
          </p:cNvCxnSpPr>
          <p:nvPr/>
        </p:nvCxnSpPr>
        <p:spPr>
          <a:xfrm flipH="1">
            <a:off x="3724833" y="2414642"/>
            <a:ext cx="2276346" cy="9891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01179" y="2160726"/>
            <a:ext cx="2793195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 for project’s settings</a:t>
            </a:r>
          </a:p>
        </p:txBody>
      </p:sp>
      <p:cxnSp>
        <p:nvCxnSpPr>
          <p:cNvPr id="11" name="Straight Arrow Connector 10"/>
          <p:cNvCxnSpPr>
            <a:stCxn id="12" idx="1"/>
          </p:cNvCxnSpPr>
          <p:nvPr/>
        </p:nvCxnSpPr>
        <p:spPr>
          <a:xfrm flipH="1" flipV="1">
            <a:off x="4097957" y="4096356"/>
            <a:ext cx="2317985" cy="2539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15942" y="4096356"/>
            <a:ext cx="1762247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 folder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796986" y="4337349"/>
            <a:ext cx="927847" cy="927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3551" y="4951061"/>
            <a:ext cx="1803435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folder</a:t>
            </a:r>
          </a:p>
        </p:txBody>
      </p:sp>
    </p:spTree>
    <p:extLst>
      <p:ext uri="{BB962C8B-B14F-4D97-AF65-F5344CB8AC3E}">
        <p14:creationId xmlns:p14="http://schemas.microsoft.com/office/powerpoint/2010/main" val="39339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Activity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12" y="1027637"/>
            <a:ext cx="6191776" cy="530840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3" idx="1"/>
          </p:cNvCxnSpPr>
          <p:nvPr/>
        </p:nvCxnSpPr>
        <p:spPr>
          <a:xfrm flipH="1">
            <a:off x="4020671" y="3560599"/>
            <a:ext cx="884856" cy="323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05527" y="3237433"/>
            <a:ext cx="207349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programs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257402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Android Programs in Main Activity.java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1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UI Design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1256" y="6081666"/>
            <a:ext cx="702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UI Designer of Android Studio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5" y="1283507"/>
            <a:ext cx="6977055" cy="489169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952129" y="3190433"/>
            <a:ext cx="198412" cy="5036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50541" y="3422603"/>
            <a:ext cx="2073497" cy="498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Layout Properties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 flipV="1">
            <a:off x="4909616" y="4507606"/>
            <a:ext cx="2240925" cy="3802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0541" y="4407701"/>
            <a:ext cx="2073497" cy="960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Design of Android App.</a:t>
            </a:r>
          </a:p>
        </p:txBody>
      </p:sp>
    </p:spTree>
    <p:extLst>
      <p:ext uri="{BB962C8B-B14F-4D97-AF65-F5344CB8AC3E}">
        <p14:creationId xmlns:p14="http://schemas.microsoft.com/office/powerpoint/2010/main" val="309499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Permission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60" y="1152908"/>
            <a:ext cx="6017279" cy="4860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13317"/>
            <a:ext cx="9143999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Permission Script in Manifest.xml</a:t>
            </a:r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 flipV="1">
            <a:off x="5822577" y="3578445"/>
            <a:ext cx="1244090" cy="4078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66667" y="3478449"/>
            <a:ext cx="136464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 request</a:t>
            </a:r>
          </a:p>
        </p:txBody>
      </p:sp>
      <p:cxnSp>
        <p:nvCxnSpPr>
          <p:cNvPr id="9" name="Straight Arrow Connector 8"/>
          <p:cNvCxnSpPr>
            <a:stCxn id="10" idx="1"/>
          </p:cNvCxnSpPr>
          <p:nvPr/>
        </p:nvCxnSpPr>
        <p:spPr>
          <a:xfrm flipH="1" flipV="1">
            <a:off x="4303059" y="2339788"/>
            <a:ext cx="2467773" cy="1364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70832" y="2226914"/>
            <a:ext cx="2073497" cy="498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SDK</a:t>
            </a:r>
          </a:p>
        </p:txBody>
      </p:sp>
    </p:spTree>
    <p:extLst>
      <p:ext uri="{BB962C8B-B14F-4D97-AF65-F5344CB8AC3E}">
        <p14:creationId xmlns:p14="http://schemas.microsoft.com/office/powerpoint/2010/main" val="161128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 Application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6067" y="1152908"/>
            <a:ext cx="7031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User Interface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Menu User Interface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Devices User Interface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User Interface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of Robotic Arm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80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User Interface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31" y="1162334"/>
            <a:ext cx="2763931" cy="4583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5785204"/>
            <a:ext cx="923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Main User Interface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36212" y="1547563"/>
            <a:ext cx="1385423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Degrees for each Joint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334745" y="1772524"/>
            <a:ext cx="1693120" cy="460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334744" y="2266923"/>
            <a:ext cx="1693121" cy="549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334745" y="2247583"/>
            <a:ext cx="16931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77727" y="4416231"/>
            <a:ext cx="138542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X-Y Joint Sticks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776079" y="4752868"/>
            <a:ext cx="2201648" cy="108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77728" y="2822765"/>
            <a:ext cx="138542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Desired degrees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521889" y="3651122"/>
            <a:ext cx="1260346" cy="26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95230" y="1152739"/>
            <a:ext cx="2763931" cy="138010"/>
          </a:xfrm>
          <a:prstGeom prst="rect">
            <a:avLst/>
          </a:prstGeom>
          <a:solidFill>
            <a:srgbClr val="F7F7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4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Devices User Interface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388" y="1029830"/>
            <a:ext cx="2976178" cy="529511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225988" y="3348420"/>
            <a:ext cx="564778" cy="524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33290" y="3447029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 Devices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20925" y="4854388"/>
            <a:ext cx="977939" cy="12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6920" y="4114164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Pair and Scan devices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201868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Choose Device Dialog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83911" y="1045332"/>
            <a:ext cx="2976178" cy="205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90756" y="3872753"/>
            <a:ext cx="70001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060090" y="3872753"/>
            <a:ext cx="730676" cy="5243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5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086670"/>
            <a:ext cx="9144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UNIVERSITY(KALAY)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algn="ctr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1481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</a:rPr>
              <a:t>Supervisor –  Daw Cho Thet </a:t>
            </a:r>
            <a:r>
              <a:rPr lang="en-US" sz="2000" b="1" dirty="0" smtClean="0">
                <a:latin typeface="Times New Roman" panose="02020603050405020304" pitchFamily="18" charset="0"/>
              </a:rPr>
              <a:t>Nwe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 Mg Aung Ye Htet  ( VI EC- 47 )</a:t>
            </a: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7675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efense							6.10.2018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0820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(Android Software Implementation)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13" y="37821"/>
            <a:ext cx="1033773" cy="10488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6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Menu User Interface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53" y="1410851"/>
            <a:ext cx="2760008" cy="454589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 flipH="1">
            <a:off x="4571999" y="2115771"/>
            <a:ext cx="1149699" cy="3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45045" y="1751849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Devices dialog</a:t>
            </a:r>
          </a:p>
        </p:txBody>
      </p:sp>
      <p:cxnSp>
        <p:nvCxnSpPr>
          <p:cNvPr id="7" name="Straight Arrow Connector 6"/>
          <p:cNvCxnSpPr>
            <a:stCxn id="8" idx="1"/>
          </p:cNvCxnSpPr>
          <p:nvPr/>
        </p:nvCxnSpPr>
        <p:spPr>
          <a:xfrm flipH="1" flipV="1">
            <a:off x="4221786" y="2468694"/>
            <a:ext cx="1242211" cy="20616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63997" y="4253357"/>
            <a:ext cx="2073497" cy="55399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 from app...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709" y="2593785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app. settings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040916" y="2844951"/>
            <a:ext cx="1390308" cy="874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078846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Menu Option of Robotic Arm Controller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161653" y="1411882"/>
            <a:ext cx="2770094" cy="121813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87745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User Interface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23" y="1273624"/>
            <a:ext cx="2678153" cy="4764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38504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Settings Dialog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193703" y="1725086"/>
            <a:ext cx="1299989" cy="611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93692" y="1440128"/>
            <a:ext cx="2073497" cy="49866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app protection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25579" y="2524140"/>
            <a:ext cx="1018312" cy="1097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9922" y="1834144"/>
            <a:ext cx="2073497" cy="96032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Lengths of Robotic Arm</a:t>
            </a:r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>
          <a:xfrm flipH="1">
            <a:off x="5193703" y="4577611"/>
            <a:ext cx="1543482" cy="720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37185" y="4328279"/>
            <a:ext cx="2073497" cy="49866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Store Path</a:t>
            </a:r>
          </a:p>
        </p:txBody>
      </p:sp>
      <p:cxnSp>
        <p:nvCxnSpPr>
          <p:cNvPr id="17" name="Straight Arrow Connector 16"/>
          <p:cNvCxnSpPr>
            <a:stCxn id="18" idx="3"/>
          </p:cNvCxnSpPr>
          <p:nvPr/>
        </p:nvCxnSpPr>
        <p:spPr>
          <a:xfrm>
            <a:off x="2650307" y="4679285"/>
            <a:ext cx="1734131" cy="9457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6810" y="4429953"/>
            <a:ext cx="2073497" cy="49866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settings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17315" y="2526836"/>
            <a:ext cx="1172208" cy="13552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40108" y="2539057"/>
            <a:ext cx="1156126" cy="6886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11683" y="1290918"/>
            <a:ext cx="2716237" cy="14921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78759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 of Robotic Arm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5" y="2469796"/>
            <a:ext cx="1762504" cy="31357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45459"/>
            <a:ext cx="2715432" cy="3994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" y="620989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Controlling the Robotic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48992" y="5605584"/>
            <a:ext cx="1367171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Module</a:t>
            </a:r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 flipH="1" flipV="1">
            <a:off x="6921154" y="4811151"/>
            <a:ext cx="1111424" cy="7944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86699" y="1080868"/>
            <a:ext cx="1614100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Board</a:t>
            </a: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>
            <a:off x="5593749" y="2041196"/>
            <a:ext cx="759959" cy="2702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30662" y="972676"/>
            <a:ext cx="2013338" cy="4580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Servo PWM pins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8387" y="1207313"/>
            <a:ext cx="1385423" cy="96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Devices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76656" y="1297495"/>
            <a:ext cx="123727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Degrees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6" b="100000" l="0" r="100000">
                        <a14:foregroundMark x1="13028" y1="36857" x2="11560" y2="59143"/>
                        <a14:foregroundMark x1="24037" y1="41714" x2="23670" y2="55714"/>
                        <a14:foregroundMark x1="74862" y1="46000" x2="76881" y2="58000"/>
                        <a14:foregroundMark x1="86972" y1="43714" x2="86789" y2="58857"/>
                        <a14:foregroundMark x1="96147" y1="74000" x2="97064" y2="59143"/>
                        <a14:foregroundMark x1="7339" y1="12286" x2="1101" y2="49429"/>
                        <a14:foregroundMark x1="1651" y1="58286" x2="8991" y2="88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99" y="3384045"/>
            <a:ext cx="845099" cy="5832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124" y="2371868"/>
            <a:ext cx="1924050" cy="31908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927795" y="2264088"/>
            <a:ext cx="1950653" cy="184825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8116" y="2252306"/>
            <a:ext cx="1810228" cy="142972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3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72218"/>
            <a:ext cx="9144000" cy="68801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Program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6206" y="1368061"/>
            <a:ext cx="83364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mathematical coordinates.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the frames according to calculated math.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the circuit diagram suitable for servo motor driven.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rduino program and the android application for arm control and to perform desired tasks.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20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6534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0126" y="1434114"/>
            <a:ext cx="8093874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expected outcomes of the control system of Robotic Arm are: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 more stable system and more specific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affected by durable vibration.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able to work easily by means of connected android phone.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9810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1938" y="1350706"/>
            <a:ext cx="7697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is simple enough to incorporate subsequent degrees of freedom, since their is just one grooved shaft to be moved in other planes.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arm is lighter in weight and occupies lesser floor area to accomplish a given task.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_20181006_1311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7360" y="1459865"/>
            <a:ext cx="6591300" cy="3708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8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086670"/>
            <a:ext cx="9144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UNIVERSITY(KALAY)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algn="ctr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" y="451481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</a:rPr>
              <a:t>Supervisor –  Daw Cho Thet </a:t>
            </a:r>
            <a:r>
              <a:rPr lang="en-US" sz="2000" b="1" dirty="0" smtClean="0">
                <a:latin typeface="Times New Roman" panose="02020603050405020304" pitchFamily="18" charset="0"/>
              </a:rPr>
              <a:t>Nwe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 Mg Kyaw Win Tun ( VI EC- 29 )</a:t>
            </a: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7675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Defense							6.10.2018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0820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(Arduino Software Implementation)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13" y="37821"/>
            <a:ext cx="1033773" cy="10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8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52218"/>
            <a:ext cx="8458200" cy="100853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Software implementation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929" y="3160058"/>
            <a:ext cx="7754471" cy="2751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Mg Kyaw Win Tun</a:t>
            </a:r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 EC - 29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1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338"/>
            <a:ext cx="9144000" cy="64044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096206" y="1428228"/>
            <a:ext cx="6366912" cy="3455894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 Driver Program</a:t>
            </a:r>
          </a:p>
          <a:p>
            <a:pPr>
              <a:buClrTx/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Program installation</a:t>
            </a:r>
          </a:p>
          <a:p>
            <a:pPr marL="0" indent="0">
              <a:buClrTx/>
              <a:buNone/>
            </a:pP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0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4641"/>
            <a:ext cx="9144000" cy="80354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 of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206" y="1179803"/>
            <a:ext cx="6880069" cy="533581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Abstract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System Block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Areas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 Software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Program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Outcomes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Software Implementation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Implementation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7338"/>
            <a:ext cx="9144000" cy="8958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9" y="5719038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in Robotic Arm Driver Program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91" y="1282133"/>
            <a:ext cx="5584999" cy="44369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Left Brace 7"/>
          <p:cNvSpPr/>
          <p:nvPr/>
        </p:nvSpPr>
        <p:spPr>
          <a:xfrm>
            <a:off x="2319889" y="2928836"/>
            <a:ext cx="313202" cy="1627094"/>
          </a:xfrm>
          <a:prstGeom prst="lef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28971" y="1278156"/>
            <a:ext cx="1164039" cy="923330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 servo library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2193010" y="1739821"/>
            <a:ext cx="792237" cy="885202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46963" y="3003719"/>
            <a:ext cx="1146047" cy="1477328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variables for each servo of joint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6964" y="5114487"/>
            <a:ext cx="1146047" cy="646331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byte array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 flipV="1">
            <a:off x="2193011" y="5114500"/>
            <a:ext cx="566958" cy="32315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7338"/>
            <a:ext cx="9144000" cy="8958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52"/>
          <a:stretch/>
        </p:blipFill>
        <p:spPr>
          <a:xfrm>
            <a:off x="3667942" y="1882589"/>
            <a:ext cx="5089819" cy="348360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5667717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in Robotic Arm Driver Program </a:t>
            </a:r>
          </a:p>
        </p:txBody>
      </p:sp>
      <p:sp>
        <p:nvSpPr>
          <p:cNvPr id="6" name="Rectangle 5"/>
          <p:cNvSpPr/>
          <p:nvPr/>
        </p:nvSpPr>
        <p:spPr>
          <a:xfrm>
            <a:off x="1470357" y="1915383"/>
            <a:ext cx="1486763" cy="92333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Arduio Serial’s  baud-rate 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2957120" y="2353720"/>
            <a:ext cx="875292" cy="23328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2957120" y="2678568"/>
            <a:ext cx="710822" cy="1921171"/>
          </a:xfrm>
          <a:prstGeom prst="lef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70357" y="3272028"/>
            <a:ext cx="1455045" cy="12003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control pins for each servo variable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0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7338"/>
            <a:ext cx="9144000" cy="89585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 Program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516257"/>
            <a:ext cx="91440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Driving Scripts in Robotic Arm Driver Program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54" y="1449889"/>
            <a:ext cx="6503910" cy="40663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64207" y="1449889"/>
            <a:ext cx="1486763" cy="646331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Serial’s states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4207" y="2231463"/>
            <a:ext cx="1486763" cy="646331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 Serial’s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ncoming data</a:t>
            </a:r>
            <a:endParaRPr lang="en-US" dirty="0"/>
          </a:p>
        </p:txBody>
      </p:sp>
      <p:sp>
        <p:nvSpPr>
          <p:cNvPr id="22" name="Left Brace 21"/>
          <p:cNvSpPr/>
          <p:nvPr/>
        </p:nvSpPr>
        <p:spPr>
          <a:xfrm>
            <a:off x="2043954" y="1773054"/>
            <a:ext cx="393976" cy="323166"/>
          </a:xfrm>
          <a:prstGeom prst="leftBrac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950970" y="2514599"/>
            <a:ext cx="486960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4207" y="3115601"/>
            <a:ext cx="1486763" cy="1200329"/>
          </a:xfrm>
          <a:prstGeom prst="rect">
            <a:avLst/>
          </a:prstGeom>
          <a:solidFill>
            <a:srgbClr val="F7F7F7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 the servos by the data from the controller </a:t>
            </a:r>
            <a:endParaRPr lang="en-US" dirty="0"/>
          </a:p>
        </p:txBody>
      </p:sp>
      <p:sp>
        <p:nvSpPr>
          <p:cNvPr id="25" name="Left Brace 24"/>
          <p:cNvSpPr/>
          <p:nvPr/>
        </p:nvSpPr>
        <p:spPr>
          <a:xfrm>
            <a:off x="2014103" y="2946426"/>
            <a:ext cx="423828" cy="1477656"/>
          </a:xfrm>
          <a:prstGeom prst="leftBrace">
            <a:avLst>
              <a:gd name="adj1" fmla="val 25000"/>
              <a:gd name="adj2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9645"/>
            <a:ext cx="9143999" cy="76898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Program Installation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206" y="1244742"/>
            <a:ext cx="7156361" cy="168671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Compile: is to check the written program and to change from C++  language to machine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Upload: is to transfer the program from the computer to the Arduino board using USB Cable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386" y="6112949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Upload the Program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rduino Board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92" y="3023293"/>
            <a:ext cx="4276165" cy="320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086670"/>
            <a:ext cx="9144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UNIVERSITY(KALAY)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algn="ctr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" y="451481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</a:rPr>
              <a:t>Supervisor –  Daw Cho Thet </a:t>
            </a:r>
            <a:r>
              <a:rPr lang="en-US" sz="2000" b="1" dirty="0" smtClean="0">
                <a:latin typeface="Times New Roman" panose="02020603050405020304" pitchFamily="18" charset="0"/>
              </a:rPr>
              <a:t>Nwe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 Ma </a:t>
            </a:r>
            <a:r>
              <a:rPr lang="en-US" sz="2000" b="1" dirty="0" err="1" smtClean="0">
                <a:latin typeface="Times New Roman" panose="02020603050405020304" pitchFamily="18" charset="0"/>
              </a:rPr>
              <a:t>Zin</a:t>
            </a:r>
            <a:r>
              <a:rPr lang="en-US" sz="2000" b="1" dirty="0" smtClean="0">
                <a:latin typeface="Times New Roman" panose="02020603050405020304" pitchFamily="18" charset="0"/>
              </a:rPr>
              <a:t> Mar </a:t>
            </a:r>
            <a:r>
              <a:rPr lang="en-US" sz="2000" b="1" dirty="0" err="1" smtClean="0">
                <a:latin typeface="Times New Roman" panose="02020603050405020304" pitchFamily="18" charset="0"/>
              </a:rPr>
              <a:t>Nwe</a:t>
            </a:r>
            <a:r>
              <a:rPr lang="en-US" sz="2000" b="1" dirty="0" smtClean="0">
                <a:latin typeface="Times New Roman" panose="02020603050405020304" pitchFamily="18" charset="0"/>
              </a:rPr>
              <a:t>  ( VI EC- 3 )</a:t>
            </a: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97675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Defense							6.10.2018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0820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(Circuit Implementation)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13" y="37821"/>
            <a:ext cx="1033773" cy="10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1398494"/>
            <a:ext cx="7687235" cy="1452282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Implementation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35" y="3119718"/>
            <a:ext cx="7781365" cy="27915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Zin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Mar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Nwe</a:t>
            </a:r>
            <a:endParaRPr lang="en-US" sz="3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 EC - 3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2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3987" y="6320135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System Architecture of Robotic Arm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F:\sun sun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9" t="11058" r="1127" b="9290"/>
          <a:stretch/>
        </p:blipFill>
        <p:spPr bwMode="auto">
          <a:xfrm>
            <a:off x="1981200" y="457200"/>
            <a:ext cx="5181600" cy="5562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163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0" y="1219200"/>
            <a:ext cx="5257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voltage: 5V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i/p voltage: 7-12V(recommended)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i/p voltage: 6-20V(limit)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Digital i/o pin: 14 (of which 6 provide  		      PWM output)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Analog i/p pin : 6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DC current per i/o pin : 40mA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DC current per 3.3V pin : 50mA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887084"/>
            <a:ext cx="3657600" cy="2688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49530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Arduino Uno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0578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Arduino Uno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47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Power Supply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9531" y="1905000"/>
            <a:ext cx="381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Input voltage : 8V-40V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Output voltage : 5V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Output current :3A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648200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12V to 5V DC-DC Step-Down Power Supply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C:\Users\Aung Ye Htet\Desktop\IMG_20180824_093703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t="18356" r="34228" b="16051"/>
          <a:stretch/>
        </p:blipFill>
        <p:spPr bwMode="auto">
          <a:xfrm>
            <a:off x="1257300" y="1905000"/>
            <a:ext cx="2819400" cy="2362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1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14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SG90 Servo Motor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8846" y="1705970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Weight:9g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voltage:4.8V(5V)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Stall torque : 1.8kg-cm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speed : 0.1sec/60degree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1540" y="4749027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SG90 Servo Motor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3705225" cy="26479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4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213"/>
            <a:ext cx="9143999" cy="69370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Myanmar Text" panose="020B0502040204020203" pitchFamily="34" charset="0"/>
              </a:rPr>
              <a:t>Abstract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  <a:t/>
            </a:r>
            <a:b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Myanmar Text" panose="020B0502040204020203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9246" y="1152908"/>
            <a:ext cx="8225308" cy="5155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articulated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robotic arm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designed and implemented to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pick up the weight of 300g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controlling android phone.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is the main control function of the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 module supports robotic arm as a wireless interface between the robotic arm and the android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five joints in robotic arm so that it support five degree of freedom to perfectly work of gripping. 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7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14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MG995 Servo Motor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502250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MG995 Servo Motor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200" y="1358537"/>
            <a:ext cx="487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Weight : 55g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voltage : 4.8V to 7.2V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Stall torque : 8.5kg-cm(4.8V),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10kg-cm(6V)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Operating speed : 0.2sec/60˚(4.8V),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0.16sec/60˚(6V)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7" y="1574457"/>
            <a:ext cx="3518263" cy="3200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14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MG996R Servo Motor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4800" y="1460480"/>
            <a:ext cx="4953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Weight :55g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Operating voltage 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4.8V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7.2V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Stall torque 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9.4kg-cm(4.8V),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11kg-cm(6V)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Operating speed :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0.17sec/60˚(4.8V),  0.14sec/60˚(6V)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002" y="4953539"/>
            <a:ext cx="4468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MG996R Servo Motor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5" y="1606785"/>
            <a:ext cx="3673815" cy="31237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2486" y="6027003"/>
            <a:ext cx="8301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Figure. Pin Connections of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Servo Motor and Arduino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Uno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 descr="C:\Users\Aung Ye Htet\Documents\DewMobile\Zapya\photo\IMG_20180930_15135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0"/>
            <a:ext cx="5113020" cy="35898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47800" y="552743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red wire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5V pin on the Arduino.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yellow wire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PWM pin on the Arduino.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brown wire to the GND pin on the Arduino.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70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39328" y="190426"/>
            <a:ext cx="9144000" cy="6880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Bluetooth Module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0819" y="1259983"/>
            <a:ext cx="76645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HC-05 Bluetooth module is an easy to use Bluetooth SPP(Serial Port Protocol) module designed for transparent wireless serial connection setup.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6"/>
          <a:stretch/>
        </p:blipFill>
        <p:spPr>
          <a:xfrm>
            <a:off x="2105589" y="3461407"/>
            <a:ext cx="1504251" cy="28049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330063" y="5046481"/>
            <a:ext cx="697070" cy="44756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44210" y="4650134"/>
            <a:ext cx="867118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059" y="2840091"/>
            <a:ext cx="2592245" cy="579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Font 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21"/>
          <a:stretch/>
        </p:blipFill>
        <p:spPr>
          <a:xfrm>
            <a:off x="5021627" y="3420058"/>
            <a:ext cx="1687521" cy="2846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13499" y="2963387"/>
            <a:ext cx="2592245" cy="579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" y="6138057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HC-05 Bluetooth Module</a:t>
            </a:r>
          </a:p>
        </p:txBody>
      </p:sp>
      <p:sp>
        <p:nvSpPr>
          <p:cNvPr id="12" name="Slide Number Placeholder 1"/>
          <p:cNvSpPr txBox="1">
            <a:spLocks/>
          </p:cNvSpPr>
          <p:nvPr/>
        </p:nvSpPr>
        <p:spPr bwMode="gray">
          <a:xfrm>
            <a:off x="663628" y="9401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2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Times New Roman" pitchFamily="18" charset="0"/>
                <a:cs typeface="Times New Roman" pitchFamily="18" charset="0"/>
              </a:rPr>
              <a:t>Figure. Pin Connections of HC-05 </a:t>
            </a:r>
            <a:r>
              <a:rPr lang="en-US" sz="2300" b="1" dirty="0">
                <a:latin typeface="Times New Roman" pitchFamily="18" charset="0"/>
                <a:cs typeface="Times New Roman" pitchFamily="18" charset="0"/>
              </a:rPr>
              <a:t>Bluetooth Module and Arduino Uno</a:t>
            </a: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C:\Users\Aung Ye Htet\Documents\DewMobile\Zapya\photo\IMG_20180929_135448_HDR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b="8000"/>
          <a:stretch/>
        </p:blipFill>
        <p:spPr bwMode="auto">
          <a:xfrm>
            <a:off x="511228" y="1600200"/>
            <a:ext cx="4450737" cy="36307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63671" y="1983815"/>
            <a:ext cx="3805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RX pin to TX pin of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RX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of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5V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of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GND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of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6742-1CAB-4221-8FD3-F84A3A2E96A9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C:\Users\Aung Ye Htet\Documents\DewMobile\Zapya\photo\IMG_20180930_15162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73506"/>
            <a:ext cx="4316506" cy="28462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0278" y="6176665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onnections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LED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Arduino Uno 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9870" y="579216"/>
            <a:ext cx="746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anode pin of the red LED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the digital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13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anode pin of the green LED to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 8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Arduino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anode pin of the green LED to the digital pin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Arduino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086670"/>
            <a:ext cx="9144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 UNIVERSITY(KALAY)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 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algn="ctr"/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1481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</a:rPr>
              <a:t>Supervisor –  Daw Cho Thet </a:t>
            </a:r>
            <a:r>
              <a:rPr lang="en-US" sz="2000" b="1" dirty="0" smtClean="0">
                <a:latin typeface="Times New Roman" panose="02020603050405020304" pitchFamily="18" charset="0"/>
              </a:rPr>
              <a:t>Nwe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Presented by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</a:rPr>
              <a:t> Ma Thuzar Myint ( VI EC- 39 )</a:t>
            </a: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  <a:p>
            <a:pPr algn="ctr"/>
            <a:endParaRPr lang="en-US" sz="2000" b="1" dirty="0" smtClean="0">
              <a:latin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0170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Defense							     6.10.2018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0820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ARM</a:t>
            </a:r>
          </a:p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(Hardware Implementation)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113" y="37821"/>
            <a:ext cx="1033773" cy="10488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08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918" y="94131"/>
            <a:ext cx="8996082" cy="226278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6239" y="3585820"/>
            <a:ext cx="6600451" cy="112628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Thuzar Myint</a:t>
            </a:r>
          </a:p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 EC-39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5113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 Implementation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3947" y="1290563"/>
            <a:ext cx="66561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 Designs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Kinematics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7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49</a:t>
            </a:fld>
            <a:endParaRPr lang="en-US" dirty="0"/>
          </a:p>
        </p:txBody>
      </p:sp>
      <p:pic>
        <p:nvPicPr>
          <p:cNvPr id="1026" name="Picture 13" descr="serv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3" y="3621804"/>
            <a:ext cx="2460574" cy="1974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2" descr="mg9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91" y="1730239"/>
            <a:ext cx="4157697" cy="369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1809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057489"/>
            <a:ext cx="9143999" cy="58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Drawing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iew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MG995 (b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MG995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Servo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otor 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2575" y="5595824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013420" y="5646296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424252" y="1329012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55g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 :40.7×19.7×42.9mm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Torque        :10kg/cm[6V]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:0.16s/60degree[6V]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	: 4.8V-7.2V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	: 5µs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0Ċ-55Ċ</a:t>
            </a:r>
          </a:p>
        </p:txBody>
      </p:sp>
    </p:spTree>
    <p:extLst>
      <p:ext uri="{BB962C8B-B14F-4D97-AF65-F5344CB8AC3E}">
        <p14:creationId xmlns:p14="http://schemas.microsoft.com/office/powerpoint/2010/main" val="1272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149"/>
            <a:ext cx="9144000" cy="81995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717" y="1260485"/>
            <a:ext cx="822530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of Robotic Arm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evaluate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mathematical coordinates</a:t>
            </a:r>
            <a:endParaRPr lang="en-US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tx1"/>
              </a:buClr>
              <a:buNone/>
            </a:pPr>
            <a:endParaRPr lang="en-US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50</a:t>
            </a:fld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4380" y="44119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9" b="12920"/>
          <a:stretch>
            <a:fillRect/>
          </a:stretch>
        </p:blipFill>
        <p:spPr bwMode="auto">
          <a:xfrm>
            <a:off x="5120065" y="3521393"/>
            <a:ext cx="2770241" cy="205626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380" y="57835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6" y="1722149"/>
            <a:ext cx="4343399" cy="380503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" y="6057489"/>
            <a:ext cx="9143999" cy="58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(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Drawing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iew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MG996R (b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MG996R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ervo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otor 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72575" y="5595824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013420" y="5646296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27663" y="1232335"/>
            <a:ext cx="457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55g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 :40.7×19.7×42.9mm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Torque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 kg/cm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 V)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:0.14 s/60º (6 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	: 4.8V-7.2V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	: 5µs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0Ċ-55Ċ</a:t>
            </a:r>
          </a:p>
        </p:txBody>
      </p:sp>
    </p:spTree>
    <p:extLst>
      <p:ext uri="{BB962C8B-B14F-4D97-AF65-F5344CB8AC3E}">
        <p14:creationId xmlns:p14="http://schemas.microsoft.com/office/powerpoint/2010/main" val="25020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51</a:t>
            </a:fld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14" y="1528328"/>
            <a:ext cx="4159645" cy="363034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585143" y="5199259"/>
            <a:ext cx="638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47" y="3751729"/>
            <a:ext cx="1528503" cy="148102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0" y="5694419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Figure.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Drawing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iew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SG90 (b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SG90 Servo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otor 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17060" y="5232754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41110" y="1528328"/>
            <a:ext cx="4302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14.7 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Torque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2.5 kg/cm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(6 V)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: 0.1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s/60º (6 V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	: 4.8V-6V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Bandwidth	: 5µs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Temperature: 0Ċ-55Ċ</a:t>
            </a:r>
          </a:p>
        </p:txBody>
      </p:sp>
    </p:spTree>
    <p:extLst>
      <p:ext uri="{BB962C8B-B14F-4D97-AF65-F5344CB8AC3E}">
        <p14:creationId xmlns:p14="http://schemas.microsoft.com/office/powerpoint/2010/main" val="17516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218542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Small Ball Bearing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3717" y="54633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Small Ball Bearing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4" r="3384"/>
          <a:stretch/>
        </p:blipFill>
        <p:spPr>
          <a:xfrm>
            <a:off x="511228" y="1830785"/>
            <a:ext cx="4047565" cy="3416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4345" y="1190727"/>
            <a:ext cx="43659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Inner diameter d   :5mm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Outer diameter B  :13mm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speed    :95000r/min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Limiting speed      :60000r/min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Width 	           :5mm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	                       :8.4mm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                           :13mm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D2  	 	            :12.3mm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1,r2 min                 :0.3mm</a:t>
            </a:r>
          </a:p>
        </p:txBody>
      </p:sp>
    </p:spTree>
    <p:extLst>
      <p:ext uri="{BB962C8B-B14F-4D97-AF65-F5344CB8AC3E}">
        <p14:creationId xmlns:p14="http://schemas.microsoft.com/office/powerpoint/2010/main" val="18716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218542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Roller Ball Bearing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9" y="1654734"/>
            <a:ext cx="3483734" cy="3863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4091" y="1654734"/>
            <a:ext cx="4687910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Weight                	      :0.7kg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d- Bore	                  :55mm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– Cup outer diameter: 100mm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– Cone width             :21mm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 – Cup width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:18mm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– Bearing width	       :22.7mm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088" y="5569593"/>
            <a:ext cx="385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Roller Ball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60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Frame Design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3606" y="1152908"/>
            <a:ext cx="665610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Shoulder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Elbow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Gripper Pitch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Gripper Spin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Gripper 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0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55</a:t>
            </a:fld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5" y="1260088"/>
            <a:ext cx="5069540" cy="39771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6" y="5704181"/>
            <a:ext cx="5217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Figure(a)Base Template of Robotic Arm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82" y="1260088"/>
            <a:ext cx="3657600" cy="39771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8300" y="5704181"/>
            <a:ext cx="5378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(b)Shoulder Template of Robotic Arm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96036" y="5229734"/>
            <a:ext cx="833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61109" y="5196891"/>
            <a:ext cx="753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84" r="24797" b="17876"/>
          <a:stretch/>
        </p:blipFill>
        <p:spPr>
          <a:xfrm>
            <a:off x="2541494" y="787783"/>
            <a:ext cx="4141694" cy="4201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46" y="5704181"/>
            <a:ext cx="9130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Elbow Template of Robotic Arm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1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r="47206" b="52058"/>
          <a:stretch/>
        </p:blipFill>
        <p:spPr>
          <a:xfrm>
            <a:off x="1015716" y="2147794"/>
            <a:ext cx="3686543" cy="1811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3" b="51021"/>
          <a:stretch/>
        </p:blipFill>
        <p:spPr>
          <a:xfrm>
            <a:off x="4597795" y="2125544"/>
            <a:ext cx="2951862" cy="1851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665135"/>
            <a:ext cx="9007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Gripper Pitch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emplates of Robotic Arm</a:t>
            </a:r>
          </a:p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(a)For Servo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haft (b)For Small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878803" y="2091857"/>
            <a:ext cx="3415" cy="162924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8803" y="2646014"/>
            <a:ext cx="10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53mm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286706" y="3251835"/>
            <a:ext cx="320675" cy="40004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503362" y="3451859"/>
            <a:ext cx="320675" cy="40004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47763" y="3416300"/>
            <a:ext cx="166687" cy="15807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562100" y="3809958"/>
            <a:ext cx="184224" cy="14969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4470" y="3644195"/>
            <a:ext cx="10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9mm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600660" y="3197962"/>
            <a:ext cx="320675" cy="40004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916319" y="3441464"/>
            <a:ext cx="320675" cy="400049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461717" y="3362427"/>
            <a:ext cx="166687" cy="15807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984544" y="3809958"/>
            <a:ext cx="184224" cy="14969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25831" y="3656847"/>
            <a:ext cx="10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13mm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076656" y="2015014"/>
            <a:ext cx="2096352" cy="56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069888" y="1996894"/>
            <a:ext cx="0" cy="13579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173008" y="1996893"/>
            <a:ext cx="0" cy="135791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665290" y="1682303"/>
            <a:ext cx="100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7mm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49616" y="401270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032228" y="4026179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62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58</a:t>
            </a:fld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1324582"/>
            <a:ext cx="4927600" cy="3526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2376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Gripper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emplate of Robotic Arm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6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59</a:t>
            </a:fld>
            <a:endParaRPr lang="en-US" dirty="0"/>
          </a:p>
        </p:txBody>
      </p:sp>
      <p:pic>
        <p:nvPicPr>
          <p:cNvPr id="4" name="Picture 3" descr="C:\Users\Aung Ye Htet\Desktop\grippe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451582"/>
            <a:ext cx="5054600" cy="37173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3446" y="5589881"/>
            <a:ext cx="913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Gripper Template of Robotic Arm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4145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1294" y="993700"/>
            <a:ext cx="78299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robot consisting of parts linked together in the same way as those of a human arm, mounted on a stand. 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manufacturing robot is the robot arm which is usually made up of several metal segments.</a:t>
            </a:r>
          </a:p>
          <a:p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/>
          <a:stretch/>
        </p:blipFill>
        <p:spPr>
          <a:xfrm rot="5400000">
            <a:off x="2931459" y="3118433"/>
            <a:ext cx="3281080" cy="35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Kinematic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3606" y="1152908"/>
            <a:ext cx="665610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 Kinematic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Analytic Method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Cosine Law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2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Forward Kinematic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6206" y="1190380"/>
            <a:ext cx="8047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for determining the orientation and position of the end-effector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 for determining given the joint angle and link length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17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6206" y="1190380"/>
            <a:ext cx="8047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the given problem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joint angle required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Analytic Method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09874" y="1365820"/>
                <a:ext cx="4767072" cy="3685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Cos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=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  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Cos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[</m:t>
                        </m:r>
                      </m:fName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</a:rPr>
                              <m:t>𝑋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2]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</m:e>
                    </m:func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]     </a:t>
                </a: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sz="2400" i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func>
                    <m:r>
                      <a:rPr lang="en-US" sz="2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/>
                          </a:rPr>
                          <m:t>T</m:t>
                        </m:r>
                      </m:sub>
                    </m:sSub>
                    <m:r>
                      <a:rPr lang="en-US" sz="2400" i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/>
                              </a:rPr>
                              <m:t> +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X</m:t>
                            </m:r>
                          </m:e>
                          <m:sup>
                            <m:r>
                              <a:rPr lang="en-US" sz="240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>
                            <a:latin typeface="Cambria Math"/>
                          </a:rPr>
                          <m:t> 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Y</m:t>
                            </m:r>
                          </m:e>
                          <m:sup>
                            <m:r>
                              <a:rPr lang="en-US" sz="2400">
                                <a:latin typeface="Cambria Math"/>
                              </a:rPr>
                              <m:t>2 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>
                                <a:latin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2400">
                            <a:latin typeface="Cambria Math"/>
                          </a:rPr>
                          <m:t>2 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L</m:t>
                            </m:r>
                          </m:e>
                          <m:sub>
                            <m:r>
                              <a:rPr lang="en-US" sz="240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/>
                                  </a:rPr>
                                  <m:t>2 </m:t>
                                </m:r>
                              </m:sup>
                            </m:sSup>
                            <m:r>
                              <a:rPr lang="en-US" sz="2400">
                                <a:latin typeface="Cambria Math"/>
                              </a:rPr>
                              <m:t>+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 smtClean="0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sz="2400" i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Cos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>
                                        <a:latin typeface="Cambria Math"/>
                                      </a:rPr>
                                      <m:t>+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/>
                                      </a:rPr>
                                      <m:t>2 </m:t>
                                    </m:r>
                                  </m:sup>
                                </m:sSup>
                                <m:r>
                                  <a:rPr lang="en-US" sz="2400">
                                    <a:latin typeface="Cambria Math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/>
                                      </a:rPr>
                                      <m:t>2 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400">
                                    <a:latin typeface="Cambria Math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i="1">
                                    <a:latin typeface="Cambria Math"/>
                                  </a:rPr>
                                  <m:t>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/>
                                          </a:rPr>
                                          <m:t>2 </m:t>
                                        </m:r>
                                      </m:sup>
                                    </m:sSup>
                                    <m:r>
                                      <a:rPr lang="en-US" sz="2400">
                                        <a:latin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>
                                            <a:latin typeface="Cambria Math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 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θ</m:t>
                        </m:r>
                        <m:r>
                          <a:rPr lang="en-US" sz="2400">
                            <a:latin typeface="Cambria Math"/>
                          </a:rPr>
                          <m:t>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T</m:t>
                        </m:r>
                      </m:sub>
                    </m:sSub>
                  </m:oMath>
                </a14:m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74" y="1365820"/>
                <a:ext cx="4767072" cy="3685304"/>
              </a:xfrm>
              <a:prstGeom prst="rect">
                <a:avLst/>
              </a:prstGeom>
              <a:blipFill rotWithShape="0">
                <a:blip r:embed="rId2"/>
                <a:stretch>
                  <a:fillRect l="-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3446" y="5589881"/>
            <a:ext cx="913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Analytic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Solving the Inverse Kinematic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68" y="1365820"/>
            <a:ext cx="3079115" cy="234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883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6475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Cosine Law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775937"/>
                <a:ext cx="9144000" cy="666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Cos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𝛼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  <m:r>
                          <a:rPr lang="en-US" sz="2400" i="1">
                            <a:latin typeface="Cambria Math"/>
                          </a:rPr>
                          <m:t>𝐴𝐵</m:t>
                        </m:r>
                      </m:den>
                    </m:f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	(Cosine Law.)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75937"/>
                <a:ext cx="9144000" cy="666401"/>
              </a:xfrm>
              <a:prstGeom prst="rect">
                <a:avLst/>
              </a:prstGeom>
              <a:blipFill rotWithShape="0">
                <a:blip r:embed="rId2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3"/>
          <a:stretch/>
        </p:blipFill>
        <p:spPr bwMode="auto">
          <a:xfrm>
            <a:off x="2164527" y="2853346"/>
            <a:ext cx="3763962" cy="1572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446" y="4955211"/>
            <a:ext cx="913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Cosine Law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17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3" b="100000" l="0" r="100000">
                        <a14:foregroundMark x1="8105" y1="39130" x2="8691" y2="54820"/>
                        <a14:foregroundMark x1="7520" y1="65406" x2="7520" y2="65406"/>
                        <a14:foregroundMark x1="49805" y1="50095" x2="49805" y2="50095"/>
                        <a14:foregroundMark x1="49609" y1="65974" x2="49609" y2="65974"/>
                        <a14:foregroundMark x1="66309" y1="64272" x2="66895" y2="40265"/>
                        <a14:foregroundMark x1="77441" y1="58790" x2="82324" y2="37807"/>
                        <a14:foregroundMark x1="88770" y1="52363" x2="87598" y2="41588"/>
                        <a14:foregroundMark x1="77832" y1="43100" x2="77832" y2="43100"/>
                        <a14:backgroundMark x1="18652" y1="76181" x2="45508" y2="75992"/>
                        <a14:backgroundMark x1="6738" y1="69376" x2="50977" y2="70321"/>
                        <a14:backgroundMark x1="8496" y1="72590" x2="13770" y2="82231"/>
                        <a14:backgroundMark x1="32520" y1="82609" x2="49023" y2="84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" y="1309144"/>
            <a:ext cx="7153837" cy="406835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58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1987"/>
            <a:ext cx="9144000" cy="68801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Types of Robotic Arm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6067" y="1296411"/>
            <a:ext cx="70318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Cartesian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Cylindrical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SCARA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Articulated Robotic Arm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2778" y="1218000"/>
            <a:ext cx="2233869" cy="459112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3626" y="3063732"/>
            <a:ext cx="1184856" cy="74697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70489" y="3832411"/>
            <a:ext cx="1260511" cy="194886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Driver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Elbow Connector 26"/>
          <p:cNvCxnSpPr>
            <a:stCxn id="5" idx="1"/>
          </p:cNvCxnSpPr>
          <p:nvPr/>
        </p:nvCxnSpPr>
        <p:spPr>
          <a:xfrm rot="10800000">
            <a:off x="270458" y="2587211"/>
            <a:ext cx="323168" cy="850008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flipV="1">
            <a:off x="167425" y="2580834"/>
            <a:ext cx="206064" cy="167426"/>
          </a:xfrm>
          <a:prstGeom prst="triangle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34757" y="5094544"/>
            <a:ext cx="1184856" cy="74697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Android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</a:p>
        </p:txBody>
      </p:sp>
      <p:cxnSp>
        <p:nvCxnSpPr>
          <p:cNvPr id="40" name="Elbow Connector 39"/>
          <p:cNvCxnSpPr>
            <a:stCxn id="34" idx="1"/>
          </p:cNvCxnSpPr>
          <p:nvPr/>
        </p:nvCxnSpPr>
        <p:spPr>
          <a:xfrm rot="10800000">
            <a:off x="411589" y="4618023"/>
            <a:ext cx="323168" cy="850008"/>
          </a:xfrm>
          <a:prstGeom prst="bentConnector2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Isosceles Triangle 40"/>
          <p:cNvSpPr/>
          <p:nvPr/>
        </p:nvSpPr>
        <p:spPr>
          <a:xfrm flipV="1">
            <a:off x="308556" y="4610510"/>
            <a:ext cx="206064" cy="167426"/>
          </a:xfrm>
          <a:prstGeom prst="triangle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073" y="4604632"/>
            <a:ext cx="476519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145" y="2589352"/>
            <a:ext cx="476519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612252" y="1125930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619128" y="1763629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619128" y="2469006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635175" y="3219019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635175" y="3969032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7635175" y="5559939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6" name="Straight Arrow Connector 115"/>
          <p:cNvCxnSpPr>
            <a:stCxn id="5" idx="3"/>
          </p:cNvCxnSpPr>
          <p:nvPr/>
        </p:nvCxnSpPr>
        <p:spPr>
          <a:xfrm>
            <a:off x="1778482" y="3437219"/>
            <a:ext cx="5542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006107" y="2023712"/>
            <a:ext cx="564405" cy="5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54" idx="2"/>
          </p:cNvCxnSpPr>
          <p:nvPr/>
        </p:nvCxnSpPr>
        <p:spPr>
          <a:xfrm>
            <a:off x="7021643" y="3481644"/>
            <a:ext cx="613532" cy="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55" idx="2"/>
          </p:cNvCxnSpPr>
          <p:nvPr/>
        </p:nvCxnSpPr>
        <p:spPr>
          <a:xfrm>
            <a:off x="7006107" y="4231657"/>
            <a:ext cx="629068" cy="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0" idx="2"/>
          </p:cNvCxnSpPr>
          <p:nvPr/>
        </p:nvCxnSpPr>
        <p:spPr>
          <a:xfrm>
            <a:off x="7021643" y="5004761"/>
            <a:ext cx="61353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2" idx="3"/>
            <a:endCxn id="12" idx="1"/>
          </p:cNvCxnSpPr>
          <p:nvPr/>
        </p:nvCxnSpPr>
        <p:spPr>
          <a:xfrm>
            <a:off x="4566647" y="3513565"/>
            <a:ext cx="803842" cy="129327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2" idx="3"/>
          </p:cNvCxnSpPr>
          <p:nvPr/>
        </p:nvCxnSpPr>
        <p:spPr>
          <a:xfrm>
            <a:off x="6631000" y="4806841"/>
            <a:ext cx="349349" cy="43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93228" y="1365303"/>
            <a:ext cx="61902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7" idx="2"/>
          </p:cNvCxnSpPr>
          <p:nvPr/>
        </p:nvCxnSpPr>
        <p:spPr>
          <a:xfrm flipV="1">
            <a:off x="7006107" y="5822632"/>
            <a:ext cx="629068" cy="18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93228" y="1372546"/>
            <a:ext cx="0" cy="44560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11228" y="841571"/>
            <a:ext cx="584978" cy="365125"/>
          </a:xfrm>
        </p:spPr>
        <p:txBody>
          <a:bodyPr/>
          <a:lstStyle/>
          <a:p>
            <a:fld id="{E5A6775C-0514-4972-B384-1F5F7CCA9E79}" type="slidenum">
              <a:rPr lang="en-US" smtClean="0"/>
              <a:t>8</a:t>
            </a:fld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7635175" y="4742069"/>
            <a:ext cx="1237128" cy="5253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021643" y="2694351"/>
            <a:ext cx="564405" cy="5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0" y="6211669"/>
            <a:ext cx="9238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Figure. Overall System Block Diagram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9810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 Areas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6067" y="1152908"/>
            <a:ext cx="70318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CNC applications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manufactures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Drawing applications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Laboratory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6775C-0514-4972-B384-1F5F7CCA9E7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4408</TotalTime>
  <Words>1536</Words>
  <Application>Microsoft Office PowerPoint</Application>
  <PresentationFormat>On-screen Show (4:3)</PresentationFormat>
  <Paragraphs>442</Paragraphs>
  <Slides>65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Cambria Math</vt:lpstr>
      <vt:lpstr>Century Gothic</vt:lpstr>
      <vt:lpstr>Myanmar Text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Outline of Presentation</vt:lpstr>
      <vt:lpstr>Abstract </vt:lpstr>
      <vt:lpstr>Aim and Objectives</vt:lpstr>
      <vt:lpstr>PowerPoint Presentation</vt:lpstr>
      <vt:lpstr>Types of Robotic Arm</vt:lpstr>
      <vt:lpstr>PowerPoint Presentation</vt:lpstr>
      <vt:lpstr>PowerPoint Presentation</vt:lpstr>
      <vt:lpstr>Android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Program</vt:lpstr>
      <vt:lpstr>PowerPoint Presentation</vt:lpstr>
      <vt:lpstr>PowerPoint Presentation</vt:lpstr>
      <vt:lpstr>PowerPoint Presentation</vt:lpstr>
      <vt:lpstr>PowerPoint Presentation</vt:lpstr>
      <vt:lpstr>Arduino Software implementation</vt:lpstr>
      <vt:lpstr>Arduino Programming</vt:lpstr>
      <vt:lpstr>PowerPoint Presentation</vt:lpstr>
      <vt:lpstr>PowerPoint Presentation</vt:lpstr>
      <vt:lpstr>PowerPoint Presentation</vt:lpstr>
      <vt:lpstr>Arduino Program Installation</vt:lpstr>
      <vt:lpstr>PowerPoint Presentation</vt:lpstr>
      <vt:lpstr>Circuit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Aung Ye Htet</dc:creator>
  <cp:lastModifiedBy>jhoa790@gmail.com</cp:lastModifiedBy>
  <cp:revision>417</cp:revision>
  <cp:lastPrinted>2018-02-25T12:57:26Z</cp:lastPrinted>
  <dcterms:created xsi:type="dcterms:W3CDTF">2018-02-05T08:27:19Z</dcterms:created>
  <dcterms:modified xsi:type="dcterms:W3CDTF">2018-10-06T07:30:54Z</dcterms:modified>
</cp:coreProperties>
</file>